
<file path=[Content_Types].xml><?xml version="1.0" encoding="utf-8"?>
<Types xmlns="http://schemas.openxmlformats.org/package/2006/content-types"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697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96" y="24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2A117-FB4B-4491-AEDD-1492193C2A15}" type="datetimeFigureOut">
              <a:rPr lang="fr-FR" smtClean="0"/>
              <a:t>20/06/2016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82BE7-1161-4454-B882-623311B950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633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  <p:sndAc>
          <p:stSnd>
            <p:snd r:embed="rId1" name="wind.wav"/>
          </p:stSnd>
        </p:sndAc>
      </p:transition>
    </mc:Choice>
    <mc:Fallback xmlns="">
      <p:transition>
        <p:fade/>
        <p:sndAc>
          <p:stSnd>
            <p:snd r:embed="rId3" name="wind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2A117-FB4B-4491-AEDD-1492193C2A15}" type="datetimeFigureOut">
              <a:rPr lang="fr-FR" smtClean="0"/>
              <a:t>20/06/2016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82BE7-1161-4454-B882-623311B950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3536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  <p:sndAc>
          <p:stSnd>
            <p:snd r:embed="rId1" name="wind.wav"/>
          </p:stSnd>
        </p:sndAc>
      </p:transition>
    </mc:Choice>
    <mc:Fallback xmlns="">
      <p:transition>
        <p:fade/>
        <p:sndAc>
          <p:stSnd>
            <p:snd r:embed="rId3" name="wind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2A117-FB4B-4491-AEDD-1492193C2A15}" type="datetimeFigureOut">
              <a:rPr lang="fr-FR" smtClean="0"/>
              <a:t>20/06/2016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82BE7-1161-4454-B882-623311B950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1472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  <p:sndAc>
          <p:stSnd>
            <p:snd r:embed="rId1" name="wind.wav"/>
          </p:stSnd>
        </p:sndAc>
      </p:transition>
    </mc:Choice>
    <mc:Fallback xmlns="">
      <p:transition>
        <p:fade/>
        <p:sndAc>
          <p:stSnd>
            <p:snd r:embed="rId3" name="wind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2A117-FB4B-4491-AEDD-1492193C2A15}" type="datetimeFigureOut">
              <a:rPr lang="fr-FR" smtClean="0"/>
              <a:t>20/06/2016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82BE7-1161-4454-B882-623311B950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7724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  <p:sndAc>
          <p:stSnd>
            <p:snd r:embed="rId1" name="wind.wav"/>
          </p:stSnd>
        </p:sndAc>
      </p:transition>
    </mc:Choice>
    <mc:Fallback xmlns="">
      <p:transition>
        <p:fade/>
        <p:sndAc>
          <p:stSnd>
            <p:snd r:embed="rId3" name="wind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2A117-FB4B-4491-AEDD-1492193C2A15}" type="datetimeFigureOut">
              <a:rPr lang="fr-FR" smtClean="0"/>
              <a:t>20/06/2016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82BE7-1161-4454-B882-623311B950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742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  <p:sndAc>
          <p:stSnd>
            <p:snd r:embed="rId1" name="wind.wav"/>
          </p:stSnd>
        </p:sndAc>
      </p:transition>
    </mc:Choice>
    <mc:Fallback xmlns="">
      <p:transition>
        <p:fade/>
        <p:sndAc>
          <p:stSnd>
            <p:snd r:embed="rId3" name="wind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2A117-FB4B-4491-AEDD-1492193C2A15}" type="datetimeFigureOut">
              <a:rPr lang="fr-FR" smtClean="0"/>
              <a:t>20/06/2016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82BE7-1161-4454-B882-623311B950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7459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  <p:sndAc>
          <p:stSnd>
            <p:snd r:embed="rId1" name="wind.wav"/>
          </p:stSnd>
        </p:sndAc>
      </p:transition>
    </mc:Choice>
    <mc:Fallback xmlns="">
      <p:transition>
        <p:fade/>
        <p:sndAc>
          <p:stSnd>
            <p:snd r:embed="rId3" name="wind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2A117-FB4B-4491-AEDD-1492193C2A15}" type="datetimeFigureOut">
              <a:rPr lang="fr-FR" smtClean="0"/>
              <a:t>20/06/2016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82BE7-1161-4454-B882-623311B950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219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  <p:sndAc>
          <p:stSnd>
            <p:snd r:embed="rId1" name="wind.wav"/>
          </p:stSnd>
        </p:sndAc>
      </p:transition>
    </mc:Choice>
    <mc:Fallback xmlns="">
      <p:transition>
        <p:fade/>
        <p:sndAc>
          <p:stSnd>
            <p:snd r:embed="rId3" name="wind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2A117-FB4B-4491-AEDD-1492193C2A15}" type="datetimeFigureOut">
              <a:rPr lang="fr-FR" smtClean="0"/>
              <a:t>20/06/2016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82BE7-1161-4454-B882-623311B950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397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  <p:sndAc>
          <p:stSnd>
            <p:snd r:embed="rId1" name="wind.wav"/>
          </p:stSnd>
        </p:sndAc>
      </p:transition>
    </mc:Choice>
    <mc:Fallback xmlns="">
      <p:transition>
        <p:fade/>
        <p:sndAc>
          <p:stSnd>
            <p:snd r:embed="rId3" name="wind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2A117-FB4B-4491-AEDD-1492193C2A15}" type="datetimeFigureOut">
              <a:rPr lang="fr-FR" smtClean="0"/>
              <a:t>20/06/2016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82BE7-1161-4454-B882-623311B950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469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  <p:sndAc>
          <p:stSnd>
            <p:snd r:embed="rId1" name="wind.wav"/>
          </p:stSnd>
        </p:sndAc>
      </p:transition>
    </mc:Choice>
    <mc:Fallback xmlns="">
      <p:transition>
        <p:fade/>
        <p:sndAc>
          <p:stSnd>
            <p:snd r:embed="rId3" name="wind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2A117-FB4B-4491-AEDD-1492193C2A15}" type="datetimeFigureOut">
              <a:rPr lang="fr-FR" smtClean="0"/>
              <a:t>20/06/2016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82BE7-1161-4454-B882-623311B950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456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  <p:sndAc>
          <p:stSnd>
            <p:snd r:embed="rId1" name="wind.wav"/>
          </p:stSnd>
        </p:sndAc>
      </p:transition>
    </mc:Choice>
    <mc:Fallback xmlns="">
      <p:transition>
        <p:fade/>
        <p:sndAc>
          <p:stSnd>
            <p:snd r:embed="rId3" name="wind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2A117-FB4B-4491-AEDD-1492193C2A15}" type="datetimeFigureOut">
              <a:rPr lang="fr-FR" smtClean="0"/>
              <a:t>20/06/2016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82BE7-1161-4454-B882-623311B950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226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  <p:sndAc>
          <p:stSnd>
            <p:snd r:embed="rId1" name="wind.wav"/>
          </p:stSnd>
        </p:sndAc>
      </p:transition>
    </mc:Choice>
    <mc:Fallback xmlns="">
      <p:transition>
        <p:fade/>
        <p:sndAc>
          <p:stSnd>
            <p:snd r:embed="rId3" name="wind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E2A117-FB4B-4491-AEDD-1492193C2A15}" type="datetimeFigureOut">
              <a:rPr lang="fr-FR" smtClean="0"/>
              <a:t>20/06/2016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B82BE7-1161-4454-B882-623311B950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0143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>
        <p14:warp dir="in"/>
        <p:sndAc>
          <p:stSnd>
            <p:snd r:embed="rId13" name="wind.wav"/>
          </p:stSnd>
        </p:sndAc>
      </p:transition>
    </mc:Choice>
    <mc:Fallback xmlns="">
      <p:transition>
        <p:fade/>
        <p:sndAc>
          <p:stSnd>
            <p:snd r:embed="rId14" name="wind.wav"/>
          </p:stSnd>
        </p:sndAc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wmf"/><Relationship Id="rId3" Type="http://schemas.openxmlformats.org/officeDocument/2006/relationships/audio" Target="../media/audio1.wav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wmf"/><Relationship Id="rId5" Type="http://schemas.openxmlformats.org/officeDocument/2006/relationships/oleObject" Target="../embeddings/oleObject1.bin"/><Relationship Id="rId10" Type="http://schemas.openxmlformats.org/officeDocument/2006/relationships/audio" Target="../media/audio1.wav"/><Relationship Id="rId4" Type="http://schemas.openxmlformats.org/officeDocument/2006/relationships/image" Target="../media/image3.jpeg"/><Relationship Id="rId9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04230" y="514370"/>
            <a:ext cx="11370363" cy="723303"/>
          </a:xfrm>
        </p:spPr>
        <p:txBody>
          <a:bodyPr>
            <a:normAutofit/>
          </a:bodyPr>
          <a:lstStyle/>
          <a:p>
            <a:r>
              <a:rPr lang="fr-FR" sz="3900" b="1" u="sng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Spiromètre connecté &amp; 100% informatisé</a:t>
            </a:r>
            <a:r>
              <a:rPr lang="fr-FR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fr-FR" sz="3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 </a:t>
            </a:r>
            <a:r>
              <a:rPr lang="fr-FR" sz="3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par</a:t>
            </a:r>
          </a:p>
        </p:txBody>
      </p:sp>
      <p:pic>
        <p:nvPicPr>
          <p:cNvPr id="7" name="Picture 4" descr="PDD401 - Audiomètre de dépistage USB sur PC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44" t="11709" r="40644" b="74174"/>
          <a:stretch/>
        </p:blipFill>
        <p:spPr bwMode="auto">
          <a:xfrm>
            <a:off x="5987331" y="2615980"/>
            <a:ext cx="318052" cy="262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Obje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9202897"/>
              </p:ext>
            </p:extLst>
          </p:nvPr>
        </p:nvGraphicFramePr>
        <p:xfrm>
          <a:off x="9798932" y="365126"/>
          <a:ext cx="1961073" cy="10572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1" name="Image" r:id="rId5" imgW="3102840" imgH="1673280" progId="Photoshop.Image.14">
                  <p:embed/>
                </p:oleObj>
              </mc:Choice>
              <mc:Fallback>
                <p:oleObj name="Image" r:id="rId5" imgW="3102840" imgH="1673280" progId="Photoshop.Image.1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798932" y="365126"/>
                        <a:ext cx="1961073" cy="10572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5523158"/>
              </p:ext>
            </p:extLst>
          </p:nvPr>
        </p:nvGraphicFramePr>
        <p:xfrm>
          <a:off x="4158643" y="1716433"/>
          <a:ext cx="7547194" cy="47479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2" name="Image" r:id="rId7" imgW="7199280" imgH="4440600" progId="Photoshop.Image.14">
                  <p:embed/>
                </p:oleObj>
              </mc:Choice>
              <mc:Fallback>
                <p:oleObj name="Image" r:id="rId7" imgW="7199280" imgH="4440600" progId="Photoshop.Image.1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>
                        <a:lum bright="-2000" contrast="6000"/>
                      </a:blip>
                      <a:stretch>
                        <a:fillRect/>
                      </a:stretch>
                    </p:blipFill>
                    <p:spPr>
                      <a:xfrm>
                        <a:off x="4158643" y="1716433"/>
                        <a:ext cx="7547194" cy="4747973"/>
                      </a:xfrm>
                      <a:prstGeom prst="rect">
                        <a:avLst/>
                      </a:prstGeom>
                      <a:ln>
                        <a:solidFill>
                          <a:srgbClr val="0070C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6"/>
          <a:stretch/>
        </p:blipFill>
        <p:spPr>
          <a:xfrm>
            <a:off x="490193" y="1716432"/>
            <a:ext cx="3675881" cy="4749149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405731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  <p:sndAc>
          <p:stSnd>
            <p:snd r:embed="rId3" name="wind.wav"/>
          </p:stSnd>
        </p:sndAc>
      </p:transition>
    </mc:Choice>
    <mc:Fallback xmlns="">
      <p:transition>
        <p:fade/>
        <p:sndAc>
          <p:stSnd>
            <p:snd r:embed="rId10" name="wind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902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89834" y="1927008"/>
            <a:ext cx="4442181" cy="64633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lIns="72000" tIns="45720" rIns="36000" bIns="45720">
            <a:spAutoFit/>
          </a:bodyPr>
          <a:lstStyle/>
          <a:p>
            <a:pPr>
              <a:lnSpc>
                <a:spcPct val="90000"/>
              </a:lnSpc>
            </a:pPr>
            <a:r>
              <a:rPr lang="fr-FR" sz="2000" b="1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Les différents souffles sont </a:t>
            </a:r>
            <a:r>
              <a:rPr lang="fr-FR" sz="2000" b="1" dirty="0">
                <a:ln w="3175">
                  <a:noFill/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superposés</a:t>
            </a:r>
            <a:r>
              <a:rPr lang="fr-FR" sz="2000" b="1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</a:p>
          <a:p>
            <a:pPr>
              <a:lnSpc>
                <a:spcPct val="90000"/>
              </a:lnSpc>
            </a:pPr>
            <a:r>
              <a:rPr lang="fr-FR" sz="2000" b="1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pour pouvoir encore </a:t>
            </a:r>
            <a:r>
              <a:rPr lang="fr-FR" sz="2000" b="1" dirty="0">
                <a:ln w="3175">
                  <a:noFill/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mieux les comparer</a:t>
            </a:r>
            <a:endParaRPr lang="fr-FR" sz="2000" b="1" cap="none" spc="0" dirty="0">
              <a:ln w="3175">
                <a:noFill/>
                <a:prstDash val="solid"/>
              </a:ln>
              <a:solidFill>
                <a:srgbClr val="00206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0633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  <p:sndAc>
          <p:stSnd>
            <p:snd r:embed="rId2" name="wind.wav"/>
          </p:stSnd>
        </p:sndAc>
      </p:transition>
    </mc:Choice>
    <mc:Fallback xmlns="">
      <p:transition>
        <p:fade/>
        <p:sndAc>
          <p:stSnd>
            <p:snd r:embed="rId4" name="wind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552"/>
            <a:ext cx="12192000" cy="68453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21930" y="1936369"/>
            <a:ext cx="4136261" cy="64633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>
              <a:lnSpc>
                <a:spcPct val="90000"/>
              </a:lnSpc>
            </a:pPr>
            <a:r>
              <a:rPr lang="fr-FR" sz="2000" b="1" dirty="0">
                <a:ln w="3175">
                  <a:noFill/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Chaque nouveau souffle est comparé</a:t>
            </a:r>
          </a:p>
          <a:p>
            <a:pPr>
              <a:lnSpc>
                <a:spcPct val="90000"/>
              </a:lnSpc>
            </a:pPr>
            <a:r>
              <a:rPr lang="fr-FR" sz="2000" b="1" cap="none" spc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au meilleur réalisé, en valeur et en %</a:t>
            </a:r>
          </a:p>
        </p:txBody>
      </p:sp>
      <p:sp>
        <p:nvSpPr>
          <p:cNvPr id="4" name="Ellipse 3"/>
          <p:cNvSpPr/>
          <p:nvPr/>
        </p:nvSpPr>
        <p:spPr>
          <a:xfrm>
            <a:off x="429370" y="1781091"/>
            <a:ext cx="2009030" cy="82693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" name="Connecteur droit avec flèche 7"/>
          <p:cNvCxnSpPr/>
          <p:nvPr/>
        </p:nvCxnSpPr>
        <p:spPr>
          <a:xfrm flipH="1" flipV="1">
            <a:off x="2438401" y="2257025"/>
            <a:ext cx="1383529" cy="11936"/>
          </a:xfrm>
          <a:prstGeom prst="straightConnector1">
            <a:avLst/>
          </a:prstGeom>
          <a:ln w="38100">
            <a:solidFill>
              <a:srgbClr val="B9073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2170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  <p:sndAc>
          <p:stSnd>
            <p:snd r:embed="rId2" name="wind.wav"/>
          </p:stSnd>
        </p:sndAc>
      </p:transition>
    </mc:Choice>
    <mc:Fallback xmlns="">
      <p:transition>
        <p:fade/>
        <p:sndAc>
          <p:stSnd>
            <p:snd r:embed="rId4" name="wind.wav"/>
          </p:stSnd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14158" y="1201876"/>
            <a:ext cx="2816220" cy="690638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>
              <a:lnSpc>
                <a:spcPct val="80000"/>
              </a:lnSpc>
            </a:pPr>
            <a:r>
              <a:rPr lang="fr-FR" sz="2400" b="1" dirty="0">
                <a:ln w="317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Tableau de résultats </a:t>
            </a:r>
          </a:p>
          <a:p>
            <a:pPr>
              <a:lnSpc>
                <a:spcPct val="80000"/>
              </a:lnSpc>
            </a:pPr>
            <a:r>
              <a:rPr lang="fr-FR" sz="2400" b="1" dirty="0">
                <a:ln w="317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complet, facile à lire</a:t>
            </a:r>
            <a:endParaRPr lang="fr-FR" sz="3600" b="1" cap="none" spc="0" dirty="0">
              <a:ln w="3175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7" name="Ellipse 6"/>
          <p:cNvSpPr/>
          <p:nvPr/>
        </p:nvSpPr>
        <p:spPr>
          <a:xfrm>
            <a:off x="357807" y="3581522"/>
            <a:ext cx="3172571" cy="141984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4077918" y="4713753"/>
            <a:ext cx="3218427" cy="147732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lIns="36000" tIns="45720" rIns="36000" bIns="45720">
            <a:spAutoFit/>
          </a:bodyPr>
          <a:lstStyle/>
          <a:p>
            <a:pPr algn="ctr">
              <a:lnSpc>
                <a:spcPct val="90000"/>
              </a:lnSpc>
            </a:pPr>
            <a:r>
              <a:rPr lang="fr-FR" sz="2000" b="1" dirty="0">
                <a:ln w="3175">
                  <a:noFill/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Interprétation automatique</a:t>
            </a:r>
          </a:p>
          <a:p>
            <a:pPr algn="ctr">
              <a:lnSpc>
                <a:spcPct val="90000"/>
              </a:lnSpc>
            </a:pPr>
            <a:r>
              <a:rPr lang="fr-FR" sz="2000" b="1" cap="none" spc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(GOLD, ATS, Nice, </a:t>
            </a:r>
            <a:r>
              <a:rPr lang="fr-FR" sz="2000" b="1" cap="none" spc="0" dirty="0" err="1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Enright</a:t>
            </a:r>
            <a:r>
              <a:rPr lang="fr-FR" sz="2000" b="1" cap="none" spc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, …)</a:t>
            </a:r>
          </a:p>
          <a:p>
            <a:pPr algn="ctr">
              <a:lnSpc>
                <a:spcPct val="90000"/>
              </a:lnSpc>
            </a:pPr>
            <a:endParaRPr lang="fr-FR" sz="2000" b="1" dirty="0">
              <a:ln w="3175">
                <a:noFill/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ctr">
              <a:lnSpc>
                <a:spcPct val="90000"/>
              </a:lnSpc>
            </a:pPr>
            <a:r>
              <a:rPr lang="fr-FR" sz="2000" b="1" cap="none" spc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Et espace de </a:t>
            </a:r>
            <a:r>
              <a:rPr lang="fr-FR" sz="2000" b="1" cap="none" spc="0" dirty="0">
                <a:ln w="3175">
                  <a:noFill/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commentaires</a:t>
            </a:r>
          </a:p>
          <a:p>
            <a:pPr algn="ctr">
              <a:lnSpc>
                <a:spcPct val="90000"/>
              </a:lnSpc>
            </a:pPr>
            <a:r>
              <a:rPr lang="fr-FR" sz="2000" b="1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personnels</a:t>
            </a:r>
            <a:r>
              <a:rPr lang="fr-FR" sz="1600" b="1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 </a:t>
            </a:r>
            <a:r>
              <a:rPr lang="fr-FR" sz="2000" b="1" dirty="0">
                <a:ln w="3175">
                  <a:noFill/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de</a:t>
            </a:r>
            <a:r>
              <a:rPr lang="fr-FR" sz="1200" b="1" dirty="0">
                <a:ln w="3175">
                  <a:noFill/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 </a:t>
            </a:r>
            <a:r>
              <a:rPr lang="fr-FR" sz="2000" b="1" dirty="0">
                <a:ln w="3175">
                  <a:noFill/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l</a:t>
            </a:r>
            <a:r>
              <a:rPr lang="fr-FR" sz="1050" b="1" dirty="0">
                <a:ln w="3175">
                  <a:noFill/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fr-FR" sz="2000" b="1" dirty="0">
                <a:ln w="3175">
                  <a:noFill/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’</a:t>
            </a:r>
            <a:r>
              <a:rPr lang="fr-FR" sz="900" b="1" dirty="0">
                <a:ln w="3175">
                  <a:noFill/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fr-FR" sz="2000" b="1" dirty="0">
                <a:ln w="3175">
                  <a:noFill/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opérateur</a:t>
            </a:r>
            <a:endParaRPr lang="fr-FR" sz="2000" b="1" cap="none" spc="0" dirty="0">
              <a:ln w="3175">
                <a:noFill/>
                <a:prstDash val="solid"/>
              </a:ln>
              <a:solidFill>
                <a:srgbClr val="00206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cxnSp>
        <p:nvCxnSpPr>
          <p:cNvPr id="9" name="Connecteur droit avec flèche 8"/>
          <p:cNvCxnSpPr/>
          <p:nvPr/>
        </p:nvCxnSpPr>
        <p:spPr>
          <a:xfrm flipH="1" flipV="1">
            <a:off x="3172571" y="4760888"/>
            <a:ext cx="905347" cy="240482"/>
          </a:xfrm>
          <a:prstGeom prst="straightConnector1">
            <a:avLst/>
          </a:prstGeom>
          <a:ln w="38100">
            <a:solidFill>
              <a:srgbClr val="B9073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 flipH="1">
            <a:off x="3077155" y="5806911"/>
            <a:ext cx="1000763" cy="159080"/>
          </a:xfrm>
          <a:prstGeom prst="straightConnector1">
            <a:avLst/>
          </a:prstGeom>
          <a:ln w="38100">
            <a:solidFill>
              <a:srgbClr val="B9073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665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  <p:sndAc>
          <p:stSnd>
            <p:snd r:embed="rId2" name="wind.wav"/>
          </p:stSnd>
        </p:sndAc>
      </p:transition>
    </mc:Choice>
    <mc:Fallback xmlns="">
      <p:transition>
        <p:fade/>
        <p:sndAc>
          <p:stSnd>
            <p:snd r:embed="rId4" name="wind.wav"/>
          </p:stSnd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6219" y="1683617"/>
            <a:ext cx="3596497" cy="309315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600" b="1" dirty="0">
                <a:ln w="317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Un rapport d’examen</a:t>
            </a:r>
          </a:p>
          <a:p>
            <a:pPr>
              <a:lnSpc>
                <a:spcPct val="200000"/>
              </a:lnSpc>
            </a:pPr>
            <a:r>
              <a:rPr lang="fr-FR" sz="2600" b="1" cap="none" spc="0" dirty="0">
                <a:ln w="317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professionnel, complet,</a:t>
            </a:r>
          </a:p>
          <a:p>
            <a:pPr>
              <a:lnSpc>
                <a:spcPct val="200000"/>
              </a:lnSpc>
            </a:pPr>
            <a:r>
              <a:rPr lang="fr-FR" sz="2600" b="1" dirty="0">
                <a:ln w="317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et très facile à lire pour </a:t>
            </a:r>
          </a:p>
          <a:p>
            <a:pPr>
              <a:lnSpc>
                <a:spcPct val="200000"/>
              </a:lnSpc>
            </a:pPr>
            <a:r>
              <a:rPr lang="fr-FR" sz="2600" b="1" dirty="0">
                <a:ln w="317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le </a:t>
            </a:r>
            <a:r>
              <a:rPr lang="fr-FR" sz="2600" b="1" cap="none" spc="0" dirty="0">
                <a:ln w="317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médecin destinataire.</a:t>
            </a:r>
          </a:p>
        </p:txBody>
      </p:sp>
      <p:sp>
        <p:nvSpPr>
          <p:cNvPr id="6" name="Rectangle 5"/>
          <p:cNvSpPr/>
          <p:nvPr/>
        </p:nvSpPr>
        <p:spPr>
          <a:xfrm>
            <a:off x="9001157" y="1682927"/>
            <a:ext cx="2560039" cy="309315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600" b="1" dirty="0">
                <a:ln w="317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Et entièrement</a:t>
            </a:r>
          </a:p>
          <a:p>
            <a:pPr>
              <a:lnSpc>
                <a:spcPct val="200000"/>
              </a:lnSpc>
            </a:pPr>
            <a:r>
              <a:rPr lang="fr-FR" sz="2600" b="1" cap="none" spc="0" dirty="0">
                <a:ln w="317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personnalisable</a:t>
            </a:r>
          </a:p>
          <a:p>
            <a:pPr>
              <a:lnSpc>
                <a:spcPct val="200000"/>
              </a:lnSpc>
            </a:pPr>
            <a:r>
              <a:rPr lang="fr-FR" sz="2600" b="1" dirty="0">
                <a:ln w="317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selon le souhait</a:t>
            </a:r>
          </a:p>
          <a:p>
            <a:pPr>
              <a:lnSpc>
                <a:spcPct val="200000"/>
              </a:lnSpc>
            </a:pPr>
            <a:r>
              <a:rPr lang="fr-FR" sz="2600" b="1" cap="none" spc="0" dirty="0">
                <a:ln w="317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du prescripteur.</a:t>
            </a:r>
          </a:p>
        </p:txBody>
      </p:sp>
    </p:spTree>
    <p:extLst>
      <p:ext uri="{BB962C8B-B14F-4D97-AF65-F5344CB8AC3E}">
        <p14:creationId xmlns:p14="http://schemas.microsoft.com/office/powerpoint/2010/main" val="3611800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  <p:sndAc>
          <p:stSnd>
            <p:snd r:embed="rId2" name="wind.wav"/>
          </p:stSnd>
        </p:sndAc>
      </p:transition>
    </mc:Choice>
    <mc:Fallback xmlns="">
      <p:transition>
        <p:fade/>
        <p:sndAc>
          <p:stSnd>
            <p:snd r:embed="rId4" name="wind.wav"/>
          </p:stSnd>
        </p:sndAc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383776" y="1039104"/>
            <a:ext cx="4164538" cy="36933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>
              <a:lnSpc>
                <a:spcPct val="90000"/>
              </a:lnSpc>
            </a:pPr>
            <a:r>
              <a:rPr lang="fr-FR" sz="2000" b="1" dirty="0">
                <a:ln w="3175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Réglages aisés de </a:t>
            </a:r>
            <a:r>
              <a:rPr lang="fr-FR" sz="2000" b="1" dirty="0">
                <a:ln w="3175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l’en-tête du rapport</a:t>
            </a:r>
            <a:endParaRPr lang="fr-FR" sz="3200" b="1" cap="none" spc="0" dirty="0">
              <a:ln w="3175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537546" y="2844908"/>
            <a:ext cx="2876557" cy="64633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>
              <a:lnSpc>
                <a:spcPct val="90000"/>
              </a:lnSpc>
            </a:pPr>
            <a:r>
              <a:rPr lang="fr-FR" sz="2000" b="1" dirty="0">
                <a:ln w="3175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Export PDF automatique</a:t>
            </a:r>
          </a:p>
          <a:p>
            <a:pPr>
              <a:lnSpc>
                <a:spcPct val="90000"/>
              </a:lnSpc>
            </a:pPr>
            <a:r>
              <a:rPr lang="fr-FR" sz="2000" b="1" dirty="0">
                <a:ln w="3175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totalement paramétrable</a:t>
            </a:r>
            <a:endParaRPr lang="fr-FR" sz="3200" b="1" cap="none" spc="0" dirty="0">
              <a:ln w="3175">
                <a:solidFill>
                  <a:srgbClr val="7030A0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76118" y="4510609"/>
            <a:ext cx="2697598" cy="64633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>
              <a:lnSpc>
                <a:spcPct val="90000"/>
              </a:lnSpc>
            </a:pPr>
            <a:r>
              <a:rPr lang="fr-FR" sz="2000" b="1" dirty="0">
                <a:ln w="3175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Contenu du rapport</a:t>
            </a:r>
          </a:p>
          <a:p>
            <a:pPr>
              <a:lnSpc>
                <a:spcPct val="90000"/>
              </a:lnSpc>
            </a:pPr>
            <a:r>
              <a:rPr lang="fr-FR" sz="2000" b="1" cap="none" spc="0" dirty="0">
                <a:ln w="3175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également configurable</a:t>
            </a:r>
            <a:endParaRPr lang="fr-FR" sz="3200" b="1" cap="none" spc="0" dirty="0">
              <a:ln w="3175">
                <a:solidFill>
                  <a:srgbClr val="7030A0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cxnSp>
        <p:nvCxnSpPr>
          <p:cNvPr id="10" name="Connecteur droit avec flèche 9"/>
          <p:cNvCxnSpPr/>
          <p:nvPr/>
        </p:nvCxnSpPr>
        <p:spPr>
          <a:xfrm flipH="1" flipV="1">
            <a:off x="6257677" y="4127679"/>
            <a:ext cx="238539" cy="382930"/>
          </a:xfrm>
          <a:prstGeom prst="straightConnector1">
            <a:avLst/>
          </a:prstGeom>
          <a:ln w="38100">
            <a:solidFill>
              <a:srgbClr val="B9073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 flipH="1" flipV="1">
            <a:off x="6702950" y="2928769"/>
            <a:ext cx="1834597" cy="108630"/>
          </a:xfrm>
          <a:prstGeom prst="straightConnector1">
            <a:avLst/>
          </a:prstGeom>
          <a:ln w="38100">
            <a:solidFill>
              <a:srgbClr val="B9073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 flipH="1">
            <a:off x="3848432" y="1416701"/>
            <a:ext cx="31805" cy="443904"/>
          </a:xfrm>
          <a:prstGeom prst="straightConnector1">
            <a:avLst/>
          </a:prstGeom>
          <a:ln w="38100">
            <a:solidFill>
              <a:srgbClr val="B9073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0192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  <p:sndAc>
          <p:stSnd>
            <p:snd r:embed="rId2" name="wind.wav"/>
          </p:stSnd>
        </p:sndAc>
      </p:transition>
    </mc:Choice>
    <mc:Fallback xmlns="">
      <p:transition>
        <p:fade/>
        <p:sndAc>
          <p:stSnd>
            <p:snd r:embed="rId4" name="wind.wav"/>
          </p:stSnd>
        </p:sndAc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22480" y="3783588"/>
            <a:ext cx="3086679" cy="646331"/>
          </a:xfrm>
          <a:prstGeom prst="rect">
            <a:avLst/>
          </a:prstGeom>
          <a:noFill/>
          <a:ln w="38100">
            <a:solidFill>
              <a:srgbClr val="C20E35"/>
            </a:solidFill>
          </a:ln>
        </p:spPr>
        <p:txBody>
          <a:bodyPr wrap="none" lIns="91440" tIns="45720" rIns="91440" bIns="45720">
            <a:spAutoFit/>
          </a:bodyPr>
          <a:lstStyle/>
          <a:p>
            <a:pPr>
              <a:lnSpc>
                <a:spcPct val="90000"/>
              </a:lnSpc>
            </a:pPr>
            <a:r>
              <a:rPr lang="fr-FR" sz="2000" b="1" dirty="0">
                <a:ln w="3175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Spirométrie </a:t>
            </a:r>
            <a:r>
              <a:rPr lang="fr-FR" sz="2000" b="1" cap="none" spc="0" dirty="0">
                <a:ln w="3175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paramétrable </a:t>
            </a:r>
          </a:p>
          <a:p>
            <a:pPr>
              <a:lnSpc>
                <a:spcPct val="90000"/>
              </a:lnSpc>
            </a:pPr>
            <a:r>
              <a:rPr lang="fr-FR" sz="2000" b="1" dirty="0">
                <a:ln w="3175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et e</a:t>
            </a:r>
            <a:r>
              <a:rPr lang="fr-FR" sz="2000" b="1" cap="none" spc="0" dirty="0">
                <a:ln w="3175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ntièrement  sur mesure</a:t>
            </a:r>
          </a:p>
        </p:txBody>
      </p:sp>
    </p:spTree>
    <p:extLst>
      <p:ext uri="{BB962C8B-B14F-4D97-AF65-F5344CB8AC3E}">
        <p14:creationId xmlns:p14="http://schemas.microsoft.com/office/powerpoint/2010/main" val="89684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  <p:sndAc>
          <p:stSnd>
            <p:snd r:embed="rId2" name="wind.wav"/>
          </p:stSnd>
        </p:sndAc>
      </p:transition>
    </mc:Choice>
    <mc:Fallback xmlns="">
      <p:transition>
        <p:fade/>
        <p:sndAc>
          <p:stSnd>
            <p:snd r:embed="rId4" name="wind.wav"/>
          </p:stSnd>
        </p:sndAc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026"/>
            <a:ext cx="12192000" cy="663194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580766" y="2976886"/>
            <a:ext cx="4005327" cy="64633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>
              <a:lnSpc>
                <a:spcPct val="90000"/>
              </a:lnSpc>
            </a:pPr>
            <a:r>
              <a:rPr lang="fr-FR" sz="2000" b="1" dirty="0">
                <a:ln w="3175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Choix de </a:t>
            </a:r>
            <a:r>
              <a:rPr lang="fr-FR" sz="2000" b="1" dirty="0">
                <a:ln w="3175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vos indices de spirométrie</a:t>
            </a:r>
          </a:p>
          <a:p>
            <a:pPr>
              <a:lnSpc>
                <a:spcPct val="90000"/>
              </a:lnSpc>
            </a:pPr>
            <a:r>
              <a:rPr lang="fr-FR" sz="2000" b="1" cap="none" spc="0" dirty="0">
                <a:ln w="3175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parmi une liste des plus exhaustives</a:t>
            </a:r>
            <a:endParaRPr lang="fr-FR" sz="3200" b="1" cap="none" spc="0" dirty="0">
              <a:ln w="3175">
                <a:solidFill>
                  <a:srgbClr val="7030A0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67451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  <p:sndAc>
          <p:stSnd>
            <p:snd r:embed="rId2" name="wind.wav"/>
          </p:stSnd>
        </p:sndAc>
      </p:transition>
    </mc:Choice>
    <mc:Fallback xmlns="">
      <p:transition>
        <p:fade/>
        <p:sndAc>
          <p:stSnd>
            <p:snd r:embed="rId4" name="wind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0"/>
            <a:ext cx="121793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324408" y="5019785"/>
            <a:ext cx="5638595" cy="70788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2000" b="1" cap="none" spc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Le test de </a:t>
            </a:r>
            <a:r>
              <a:rPr lang="fr-FR" sz="2000" b="1" cap="none" spc="0" dirty="0">
                <a:ln w="3175">
                  <a:noFill/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Capacité Vitale Lente </a:t>
            </a:r>
            <a:r>
              <a:rPr lang="fr-FR" sz="2000" b="1" cap="none" spc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est facile et rapide, </a:t>
            </a:r>
          </a:p>
          <a:p>
            <a:pPr algn="ctr"/>
            <a:r>
              <a:rPr lang="fr-FR" sz="2000" b="1" cap="none" spc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avec des instructions claires apparaissant à l’écran. </a:t>
            </a:r>
          </a:p>
        </p:txBody>
      </p:sp>
    </p:spTree>
    <p:extLst>
      <p:ext uri="{BB962C8B-B14F-4D97-AF65-F5344CB8AC3E}">
        <p14:creationId xmlns:p14="http://schemas.microsoft.com/office/powerpoint/2010/main" val="3995342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  <p:sndAc>
          <p:stSnd>
            <p:snd r:embed="rId2" name="wind.wav"/>
          </p:stSnd>
        </p:sndAc>
      </p:transition>
    </mc:Choice>
    <mc:Fallback xmlns="">
      <p:transition>
        <p:fade/>
        <p:sndAc>
          <p:stSnd>
            <p:snd r:embed="rId4" name="wind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0"/>
            <a:ext cx="121666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36282" y="3165447"/>
            <a:ext cx="5239932" cy="70788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lIns="36000" tIns="45720" rIns="36000" bIns="45720">
            <a:spAutoFit/>
          </a:bodyPr>
          <a:lstStyle/>
          <a:p>
            <a:pPr algn="ctr"/>
            <a:r>
              <a:rPr lang="fr-FR" sz="2000" b="1" cap="none" spc="0" dirty="0">
                <a:ln w="3175">
                  <a:noFill/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Une assistance est apportée à l’opérateur</a:t>
            </a:r>
            <a:r>
              <a:rPr lang="fr-FR" sz="2000" b="1" cap="none" spc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, avec</a:t>
            </a:r>
          </a:p>
          <a:p>
            <a:pPr algn="ctr"/>
            <a:r>
              <a:rPr lang="fr-FR" sz="2000" b="1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un signal visuel clair pour démarrer l’inspiration</a:t>
            </a:r>
            <a:r>
              <a:rPr lang="fr-FR" sz="2000" b="1" cap="none" spc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9902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  <p:sndAc>
          <p:stSnd>
            <p:snd r:embed="rId2" name="wind.wav"/>
          </p:stSnd>
        </p:sndAc>
      </p:transition>
    </mc:Choice>
    <mc:Fallback xmlns="">
      <p:transition>
        <p:fade/>
        <p:sndAc>
          <p:stSnd>
            <p:snd r:embed="rId4" name="wind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56915" y="4898863"/>
            <a:ext cx="6102246" cy="76944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lIns="36000" tIns="45720" rIns="36000" bIns="45720">
            <a:spAutoFit/>
          </a:bodyPr>
          <a:lstStyle/>
          <a:p>
            <a:pPr algn="ctr"/>
            <a:r>
              <a:rPr lang="fr-FR" sz="2000" b="1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l’expiration finale est représentée par une barre devant </a:t>
            </a:r>
          </a:p>
          <a:p>
            <a:pPr algn="ctr"/>
            <a:r>
              <a:rPr lang="fr-FR" sz="2000" b="1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idéalement atteindre la zone grisée (valeurs théoriques)</a:t>
            </a:r>
            <a:r>
              <a:rPr lang="fr-FR" sz="2400" b="1" cap="none" spc="0" dirty="0">
                <a:ln w="12700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 </a:t>
            </a:r>
          </a:p>
        </p:txBody>
      </p:sp>
      <p:cxnSp>
        <p:nvCxnSpPr>
          <p:cNvPr id="6" name="Connecteur droit avec flèche 5"/>
          <p:cNvCxnSpPr/>
          <p:nvPr/>
        </p:nvCxnSpPr>
        <p:spPr>
          <a:xfrm>
            <a:off x="6052008" y="5668304"/>
            <a:ext cx="2771483" cy="685361"/>
          </a:xfrm>
          <a:prstGeom prst="straightConnector1">
            <a:avLst/>
          </a:prstGeom>
          <a:ln w="38100">
            <a:solidFill>
              <a:srgbClr val="B9073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376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  <p:sndAc>
          <p:stSnd>
            <p:snd r:embed="rId2" name="wind.wav"/>
          </p:stSnd>
        </p:sndAc>
      </p:transition>
    </mc:Choice>
    <mc:Fallback xmlns="">
      <p:transition>
        <p:fade/>
        <p:sndAc>
          <p:stSnd>
            <p:snd r:embed="rId4" name="wind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350131" y="1319665"/>
            <a:ext cx="7945958" cy="40011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2000" b="1" dirty="0">
                <a:ln w="3175">
                  <a:noFill/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La qualité de souffle </a:t>
            </a:r>
            <a:r>
              <a:rPr lang="fr-FR" sz="2000" b="1" cap="none" spc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est indiquée pour </a:t>
            </a:r>
            <a:r>
              <a:rPr lang="fr-FR" sz="2000" b="1" cap="none" spc="0" dirty="0">
                <a:ln w="3175">
                  <a:noFill/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savoir si le test a été bien effectué</a:t>
            </a:r>
          </a:p>
        </p:txBody>
      </p:sp>
    </p:spTree>
    <p:extLst>
      <p:ext uri="{BB962C8B-B14F-4D97-AF65-F5344CB8AC3E}">
        <p14:creationId xmlns:p14="http://schemas.microsoft.com/office/powerpoint/2010/main" val="3847865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  <p:sndAc>
          <p:stSnd>
            <p:snd r:embed="rId2" name="wind.wav"/>
          </p:stSnd>
        </p:sndAc>
      </p:transition>
    </mc:Choice>
    <mc:Fallback xmlns="">
      <p:transition>
        <p:fade/>
        <p:sndAc>
          <p:stSnd>
            <p:snd r:embed="rId4" name="wind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87349" y="1293952"/>
            <a:ext cx="4086439" cy="70788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none" lIns="91440" tIns="45720" rIns="91440" bIns="45720">
            <a:spAutoFit/>
          </a:bodyPr>
          <a:lstStyle/>
          <a:p>
            <a:r>
              <a:rPr lang="fr-FR" sz="2000" b="1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Le résultat de mesure de la CV(L) est </a:t>
            </a:r>
          </a:p>
          <a:p>
            <a:r>
              <a:rPr lang="fr-FR" sz="2000" b="1" cap="none" spc="0" dirty="0">
                <a:ln w="3175">
                  <a:noFill/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comparée à </a:t>
            </a:r>
            <a:r>
              <a:rPr lang="fr-FR" sz="2000" b="1" dirty="0">
                <a:ln w="3175">
                  <a:noFill/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la valeur théorique en %</a:t>
            </a:r>
            <a:endParaRPr lang="fr-FR" sz="2800" b="1" cap="none" spc="0" dirty="0">
              <a:ln w="3175">
                <a:noFill/>
                <a:prstDash val="solid"/>
              </a:ln>
              <a:solidFill>
                <a:srgbClr val="00206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cxnSp>
        <p:nvCxnSpPr>
          <p:cNvPr id="7" name="Connecteur droit avec flèche 6"/>
          <p:cNvCxnSpPr/>
          <p:nvPr/>
        </p:nvCxnSpPr>
        <p:spPr>
          <a:xfrm flipH="1">
            <a:off x="2202511" y="2001838"/>
            <a:ext cx="2384838" cy="812924"/>
          </a:xfrm>
          <a:prstGeom prst="straightConnector1">
            <a:avLst/>
          </a:prstGeom>
          <a:ln w="38100">
            <a:solidFill>
              <a:srgbClr val="B9073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3772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  <p:sndAc>
          <p:stSnd>
            <p:snd r:embed="rId2" name="wind.wav"/>
          </p:stSnd>
        </p:sndAc>
      </p:transition>
    </mc:Choice>
    <mc:Fallback xmlns="">
      <p:transition>
        <p:fade/>
        <p:sndAc>
          <p:stSnd>
            <p:snd r:embed="rId4" name="wind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70060" y="977580"/>
            <a:ext cx="10612777" cy="490903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>
              <a:lnSpc>
                <a:spcPct val="200000"/>
              </a:lnSpc>
            </a:pPr>
            <a:r>
              <a:rPr lang="fr-FR" sz="2400" b="1" dirty="0">
                <a:ln w="3175">
                  <a:noFill/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Le test de CVF </a:t>
            </a:r>
            <a:r>
              <a:rPr lang="fr-FR" sz="2400" b="1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est moderne et parfaitement intuitif</a:t>
            </a:r>
          </a:p>
          <a:p>
            <a:pPr>
              <a:lnSpc>
                <a:spcPct val="200000"/>
              </a:lnSpc>
            </a:pPr>
            <a:endParaRPr lang="fr-FR" sz="600" b="1" cap="none" spc="0" dirty="0">
              <a:ln w="3175">
                <a:noFill/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>
              <a:lnSpc>
                <a:spcPct val="200000"/>
              </a:lnSpc>
            </a:pPr>
            <a:r>
              <a:rPr lang="fr-FR" sz="2000" b="1" cap="none" spc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   </a:t>
            </a:r>
            <a:r>
              <a:rPr lang="fr-FR" sz="2400" b="1" cap="none" spc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fr-FR" sz="2000" b="1" cap="none" spc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   </a:t>
            </a:r>
            <a:r>
              <a:rPr lang="fr-FR" sz="2000" b="1" cap="none" spc="0" dirty="0">
                <a:ln w="3175">
                  <a:noFill/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animation</a:t>
            </a:r>
            <a:r>
              <a:rPr lang="fr-FR" sz="2000" b="1" cap="none" spc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ludique                               axe </a:t>
            </a:r>
            <a:r>
              <a:rPr lang="fr-FR" sz="2000" b="1" cap="none" spc="0" dirty="0">
                <a:ln w="3175">
                  <a:noFill/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Volume/Temps</a:t>
            </a:r>
            <a:r>
              <a:rPr lang="fr-FR" sz="2000" b="1" cap="none" spc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                                     axe </a:t>
            </a:r>
            <a:r>
              <a:rPr lang="fr-FR" sz="2000" b="1" cap="none" spc="0" dirty="0">
                <a:ln w="3175">
                  <a:noFill/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Débit/Volume</a:t>
            </a:r>
          </a:p>
          <a:p>
            <a:pPr>
              <a:lnSpc>
                <a:spcPct val="200000"/>
              </a:lnSpc>
            </a:pPr>
            <a:endParaRPr lang="fr-FR" sz="2000" b="1" dirty="0">
              <a:ln w="3175">
                <a:noFill/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>
              <a:lnSpc>
                <a:spcPct val="200000"/>
              </a:lnSpc>
            </a:pPr>
            <a:endParaRPr lang="fr-FR" sz="2400" b="1" cap="none" spc="0" dirty="0">
              <a:ln w="3175">
                <a:noFill/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>
              <a:lnSpc>
                <a:spcPct val="200000"/>
              </a:lnSpc>
            </a:pPr>
            <a:endParaRPr lang="fr-FR" sz="2300" b="1" dirty="0">
              <a:ln w="3175">
                <a:noFill/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>
              <a:lnSpc>
                <a:spcPct val="200000"/>
              </a:lnSpc>
            </a:pPr>
            <a:endParaRPr lang="fr-FR" sz="1050" b="1" dirty="0">
              <a:ln w="3175">
                <a:noFill/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>
              <a:lnSpc>
                <a:spcPct val="200000"/>
              </a:lnSpc>
            </a:pPr>
            <a:r>
              <a:rPr lang="fr-FR" sz="2400" b="1" cap="none" spc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                                                                </a:t>
            </a:r>
            <a:r>
              <a:rPr lang="fr-FR" sz="2000" b="1" cap="none" spc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zones grisées correspondant aux </a:t>
            </a:r>
            <a:r>
              <a:rPr lang="fr-FR" sz="2000" b="1" cap="none" spc="0" dirty="0">
                <a:ln w="3175">
                  <a:noFill/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valeurs théoriques</a:t>
            </a:r>
            <a:endParaRPr lang="fr-FR" sz="3200" b="1" cap="none" spc="0" dirty="0">
              <a:ln w="3175">
                <a:noFill/>
                <a:prstDash val="solid"/>
              </a:ln>
              <a:solidFill>
                <a:srgbClr val="00206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cxnSp>
        <p:nvCxnSpPr>
          <p:cNvPr id="8" name="Connecteur droit avec flèche 7"/>
          <p:cNvCxnSpPr/>
          <p:nvPr/>
        </p:nvCxnSpPr>
        <p:spPr>
          <a:xfrm flipH="1" flipV="1">
            <a:off x="5701088" y="4031312"/>
            <a:ext cx="2132586" cy="1226488"/>
          </a:xfrm>
          <a:prstGeom prst="straightConnector1">
            <a:avLst/>
          </a:prstGeom>
          <a:ln w="38100">
            <a:solidFill>
              <a:srgbClr val="B9073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 flipV="1">
            <a:off x="7833674" y="3037400"/>
            <a:ext cx="1827161" cy="2220400"/>
          </a:xfrm>
          <a:prstGeom prst="straightConnector1">
            <a:avLst/>
          </a:prstGeom>
          <a:ln w="38100">
            <a:solidFill>
              <a:srgbClr val="B9073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870060" y="1288111"/>
            <a:ext cx="6624249" cy="408714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1423447" y="2244549"/>
            <a:ext cx="2073897" cy="34538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/>
          <p:cNvSpPr/>
          <p:nvPr/>
        </p:nvSpPr>
        <p:spPr>
          <a:xfrm>
            <a:off x="5316720" y="5354304"/>
            <a:ext cx="5608948" cy="339487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5087335" y="2244549"/>
            <a:ext cx="2171304" cy="34538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9246123" y="2246118"/>
            <a:ext cx="2171304" cy="34538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4865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  <p:sndAc>
          <p:stSnd>
            <p:snd r:embed="rId2" name="wind.wav"/>
          </p:stSnd>
        </p:sndAc>
      </p:transition>
    </mc:Choice>
    <mc:Fallback xmlns="">
      <p:transition>
        <p:fade/>
        <p:sndAc>
          <p:stSnd>
            <p:snd r:embed="rId4" name="wind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43205" y="2077254"/>
            <a:ext cx="5149092" cy="40011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000" b="1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Le souffle est </a:t>
            </a:r>
            <a:r>
              <a:rPr lang="fr-FR" sz="2000" b="1" dirty="0">
                <a:ln w="3175">
                  <a:noFill/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tracé en temps réel </a:t>
            </a:r>
            <a:r>
              <a:rPr lang="fr-FR" sz="2000" b="1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sur les 2 axes</a:t>
            </a:r>
            <a:endParaRPr lang="fr-FR" sz="2800" b="1" cap="none" spc="0" dirty="0">
              <a:ln w="3175">
                <a:noFill/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cxnSp>
        <p:nvCxnSpPr>
          <p:cNvPr id="7" name="Connecteur droit avec flèche 6"/>
          <p:cNvCxnSpPr/>
          <p:nvPr/>
        </p:nvCxnSpPr>
        <p:spPr>
          <a:xfrm>
            <a:off x="6174557" y="2477364"/>
            <a:ext cx="584053" cy="2444493"/>
          </a:xfrm>
          <a:prstGeom prst="straightConnector1">
            <a:avLst/>
          </a:prstGeom>
          <a:ln w="38100">
            <a:solidFill>
              <a:srgbClr val="B9073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/>
          <p:nvPr/>
        </p:nvCxnSpPr>
        <p:spPr>
          <a:xfrm>
            <a:off x="6174557" y="2477364"/>
            <a:ext cx="3708914" cy="552083"/>
          </a:xfrm>
          <a:prstGeom prst="straightConnector1">
            <a:avLst/>
          </a:prstGeom>
          <a:ln w="38100">
            <a:solidFill>
              <a:srgbClr val="B9073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615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  <p:sndAc>
          <p:stSnd>
            <p:snd r:embed="rId2" name="wind.wav"/>
          </p:stSnd>
        </p:sndAc>
      </p:transition>
    </mc:Choice>
    <mc:Fallback xmlns="">
      <p:transition>
        <p:fade/>
        <p:sndAc>
          <p:stSnd>
            <p:snd r:embed="rId4" name="wind.wav"/>
          </p:stSnd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751869" y="1924512"/>
            <a:ext cx="3695308" cy="70788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lIns="36000" tIns="45720" rIns="36000" bIns="45720">
            <a:spAutoFit/>
          </a:bodyPr>
          <a:lstStyle/>
          <a:p>
            <a:r>
              <a:rPr lang="fr-FR" sz="2000" b="1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La qualité d’examen  </a:t>
            </a:r>
            <a:r>
              <a:rPr lang="fr-FR" sz="2000" b="1" cap="none" spc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est  donnée</a:t>
            </a:r>
            <a:endParaRPr lang="fr-FR" sz="1100" b="1" cap="none" spc="0" dirty="0">
              <a:ln w="3175">
                <a:noFill/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r>
              <a:rPr lang="fr-FR" sz="2000" b="1" cap="none" spc="0" dirty="0">
                <a:ln w="3175">
                  <a:noFill/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fr-FR" sz="2000" b="1" cap="none" spc="0" dirty="0">
                <a:ln w="3175">
                  <a:noFill/>
                  <a:prstDash val="solid"/>
                </a:ln>
                <a:solidFill>
                  <a:srgbClr val="00206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pour savoir si le test est bien fait. </a:t>
            </a:r>
          </a:p>
        </p:txBody>
      </p:sp>
    </p:spTree>
    <p:extLst>
      <p:ext uri="{BB962C8B-B14F-4D97-AF65-F5344CB8AC3E}">
        <p14:creationId xmlns:p14="http://schemas.microsoft.com/office/powerpoint/2010/main" val="50418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warp dir="in"/>
        <p:sndAc>
          <p:stSnd>
            <p:snd r:embed="rId2" name="wind.wav"/>
          </p:stSnd>
        </p:sndAc>
      </p:transition>
    </mc:Choice>
    <mc:Fallback xmlns="">
      <p:transition>
        <p:fade/>
        <p:sndAc>
          <p:stSnd>
            <p:snd r:embed="rId4" name="wind.wav"/>
          </p:stSnd>
        </p:sndAc>
      </p:transition>
    </mc:Fallback>
  </mc:AlternateContent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</TotalTime>
  <Words>254</Words>
  <Application>Microsoft Office PowerPoint</Application>
  <PresentationFormat>Grand écran</PresentationFormat>
  <Paragraphs>49</Paragraphs>
  <Slides>16</Slides>
  <Notes>0</Notes>
  <HiddenSlides>0</HiddenSlides>
  <MMClips>0</MMClips>
  <ScaleCrop>false</ScaleCrop>
  <HeadingPairs>
    <vt:vector size="8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Thème Office</vt:lpstr>
      <vt:lpstr>Image</vt:lpstr>
      <vt:lpstr>Spiromètre connecté &amp; 100% informatisé   par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Audiomètre 100% informatisé PC : PDD-401®</dc:title>
  <dc:creator>François KETTIN</dc:creator>
  <cp:lastModifiedBy>François KETTIN</cp:lastModifiedBy>
  <cp:revision>32</cp:revision>
  <dcterms:created xsi:type="dcterms:W3CDTF">2016-05-25T09:22:28Z</dcterms:created>
  <dcterms:modified xsi:type="dcterms:W3CDTF">2016-06-20T20:18:18Z</dcterms:modified>
</cp:coreProperties>
</file>