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4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3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7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4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4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1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9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6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A117-FB4B-4491-AEDD-1492193C2A15}" type="datetimeFigureOut">
              <a:rPr lang="fr-FR" smtClean="0"/>
              <a:t>06/11/2017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1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3" name="wind.wav"/>
          </p:stSnd>
        </p:sndAc>
      </p:transition>
    </mc:Choice>
    <mc:Fallback xmlns="">
      <p:transition>
        <p:fade/>
        <p:sndAc>
          <p:stSnd>
            <p:snd r:embed="rId14" name="wind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4230" y="514370"/>
            <a:ext cx="11370363" cy="723303"/>
          </a:xfrm>
        </p:spPr>
        <p:txBody>
          <a:bodyPr>
            <a:normAutofit/>
          </a:bodyPr>
          <a:lstStyle/>
          <a:p>
            <a:r>
              <a:rPr lang="fr-FR" sz="39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Spiromètre connecté &amp; 100% informatisé</a:t>
            </a:r>
            <a:r>
              <a:rPr lang="fr-FR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</a:t>
            </a:r>
          </a:p>
        </p:txBody>
      </p:sp>
      <p:pic>
        <p:nvPicPr>
          <p:cNvPr id="7" name="Picture 4" descr="PDD401 - Audiomètre de dépistage USB sur P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4" t="11709" r="40644" b="74174"/>
          <a:stretch/>
        </p:blipFill>
        <p:spPr bwMode="auto">
          <a:xfrm>
            <a:off x="5987331" y="2615980"/>
            <a:ext cx="318052" cy="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202897"/>
              </p:ext>
            </p:extLst>
          </p:nvPr>
        </p:nvGraphicFramePr>
        <p:xfrm>
          <a:off x="9798932" y="365126"/>
          <a:ext cx="1961073" cy="1057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Image" r:id="rId5" imgW="3102840" imgH="1673280" progId="Photoshop.Image.14">
                  <p:embed/>
                </p:oleObj>
              </mc:Choice>
              <mc:Fallback>
                <p:oleObj name="Image" r:id="rId5" imgW="3102840" imgH="167328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98932" y="365126"/>
                        <a:ext cx="1961073" cy="1057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523158"/>
              </p:ext>
            </p:extLst>
          </p:nvPr>
        </p:nvGraphicFramePr>
        <p:xfrm>
          <a:off x="4158643" y="1716433"/>
          <a:ext cx="7547194" cy="474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Image" r:id="rId7" imgW="7199280" imgH="4440600" progId="Photoshop.Image.14">
                  <p:embed/>
                </p:oleObj>
              </mc:Choice>
              <mc:Fallback>
                <p:oleObj name="Image" r:id="rId7" imgW="7199280" imgH="444060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lum bright="-2000" contrast="6000"/>
                      </a:blip>
                      <a:stretch>
                        <a:fillRect/>
                      </a:stretch>
                    </p:blipFill>
                    <p:spPr>
                      <a:xfrm>
                        <a:off x="4158643" y="1716433"/>
                        <a:ext cx="7547194" cy="4747973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/>
          <a:stretch/>
        </p:blipFill>
        <p:spPr>
          <a:xfrm>
            <a:off x="490193" y="1716432"/>
            <a:ext cx="3675881" cy="47491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573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3" name="wind.wav"/>
          </p:stSnd>
        </p:sndAc>
      </p:transition>
    </mc:Choice>
    <mc:Fallback xmlns="">
      <p:transition>
        <p:fade/>
        <p:sndAc>
          <p:stSnd>
            <p:snd r:embed="rId10" name="wind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DAF142-C5F0-49E4-9084-82AE56DDE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483002-D4AC-4887-ABF4-6CFFA2797F6B}"/>
              </a:ext>
            </a:extLst>
          </p:cNvPr>
          <p:cNvSpPr/>
          <p:nvPr/>
        </p:nvSpPr>
        <p:spPr>
          <a:xfrm>
            <a:off x="3155820" y="1945862"/>
            <a:ext cx="4442181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72000" tIns="45720" rIns="3600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 différents souffles sont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superposés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pouvoir encore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mieux les comparer</a:t>
            </a:r>
            <a:endParaRPr lang="fr-FR" sz="20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3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5" name="wi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FB9D03-D76E-44BB-84BE-DB45FF97B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B96F8D-AACD-4592-8835-156FDA5AD839}"/>
              </a:ext>
            </a:extLst>
          </p:cNvPr>
          <p:cNvSpPr/>
          <p:nvPr/>
        </p:nvSpPr>
        <p:spPr>
          <a:xfrm>
            <a:off x="3821930" y="1936369"/>
            <a:ext cx="4136261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Chaque nouveau souffle est comparé</a:t>
            </a:r>
          </a:p>
          <a:p>
            <a:pPr>
              <a:lnSpc>
                <a:spcPct val="9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au meilleur réalisé, en valeur et en %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4440011-E34A-43AE-9ADE-E1185970325A}"/>
              </a:ext>
            </a:extLst>
          </p:cNvPr>
          <p:cNvSpPr/>
          <p:nvPr/>
        </p:nvSpPr>
        <p:spPr>
          <a:xfrm>
            <a:off x="429370" y="1781091"/>
            <a:ext cx="2009030" cy="8269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8102B9A-D0B1-432C-BCA2-F03680D525B9}"/>
              </a:ext>
            </a:extLst>
          </p:cNvPr>
          <p:cNvCxnSpPr/>
          <p:nvPr/>
        </p:nvCxnSpPr>
        <p:spPr>
          <a:xfrm flipH="1" flipV="1">
            <a:off x="2438401" y="2257025"/>
            <a:ext cx="1383529" cy="11936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1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5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4E15C7-1783-4090-9A40-F3A5D84C2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A638E5-CD32-4113-B1BE-74D044D4E686}"/>
              </a:ext>
            </a:extLst>
          </p:cNvPr>
          <p:cNvSpPr/>
          <p:nvPr/>
        </p:nvSpPr>
        <p:spPr>
          <a:xfrm>
            <a:off x="919086" y="1400106"/>
            <a:ext cx="2376035" cy="4924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0" rIns="91440" bIns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Tableau de résultats </a:t>
            </a:r>
          </a:p>
          <a:p>
            <a:pPr>
              <a:lnSpc>
                <a:spcPct val="80000"/>
              </a:lnSpc>
            </a:pPr>
            <a:r>
              <a:rPr lang="fr-FR" sz="20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complet, facile à lire</a:t>
            </a:r>
            <a:endParaRPr lang="fr-FR" sz="3200" b="1" cap="none" spc="0" dirty="0">
              <a:ln w="31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D66370-A655-4F56-BEFB-391E7C3A311E}"/>
              </a:ext>
            </a:extLst>
          </p:cNvPr>
          <p:cNvSpPr/>
          <p:nvPr/>
        </p:nvSpPr>
        <p:spPr>
          <a:xfrm>
            <a:off x="254525" y="3602038"/>
            <a:ext cx="3275854" cy="13993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035AB-6071-4751-80CB-A7F6235E1CDE}"/>
              </a:ext>
            </a:extLst>
          </p:cNvPr>
          <p:cNvSpPr/>
          <p:nvPr/>
        </p:nvSpPr>
        <p:spPr>
          <a:xfrm>
            <a:off x="4709514" y="4716678"/>
            <a:ext cx="3218427" cy="1477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Interprétation automatique</a:t>
            </a:r>
          </a:p>
          <a:p>
            <a:pPr algn="ctr">
              <a:lnSpc>
                <a:spcPct val="9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(GOLD, ATS, Nice, </a:t>
            </a:r>
            <a:r>
              <a:rPr lang="fr-FR" sz="2000" b="1" cap="none" spc="0" dirty="0" err="1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Enright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…)</a:t>
            </a:r>
          </a:p>
          <a:p>
            <a:pPr algn="ctr">
              <a:lnSpc>
                <a:spcPct val="90000"/>
              </a:lnSpc>
            </a:pPr>
            <a:endParaRPr lang="fr-FR" sz="200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Et espace de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commentaires</a:t>
            </a:r>
          </a:p>
          <a:p>
            <a:pPr algn="ctr"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personnels</a:t>
            </a:r>
            <a:r>
              <a:rPr lang="fr-FR" sz="16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</a:t>
            </a:r>
            <a:r>
              <a:rPr lang="fr-FR" sz="12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</a:t>
            </a:r>
            <a:r>
              <a:rPr lang="fr-FR" sz="105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’</a:t>
            </a:r>
            <a:r>
              <a:rPr lang="fr-FR" sz="9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opérateur</a:t>
            </a:r>
            <a:endParaRPr lang="fr-FR" sz="20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3094ADB-FBB5-4D05-A38F-32F310F8693F}"/>
              </a:ext>
            </a:extLst>
          </p:cNvPr>
          <p:cNvCxnSpPr>
            <a:cxnSpLocks/>
          </p:cNvCxnSpPr>
          <p:nvPr/>
        </p:nvCxnSpPr>
        <p:spPr>
          <a:xfrm flipH="1" flipV="1">
            <a:off x="3172573" y="4760888"/>
            <a:ext cx="1536941" cy="240482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54FE769-69D9-40A8-BDCA-409B43116D87}"/>
              </a:ext>
            </a:extLst>
          </p:cNvPr>
          <p:cNvCxnSpPr>
            <a:cxnSpLocks/>
          </p:cNvCxnSpPr>
          <p:nvPr/>
        </p:nvCxnSpPr>
        <p:spPr>
          <a:xfrm flipH="1">
            <a:off x="3473491" y="5759777"/>
            <a:ext cx="1236023" cy="90368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5" name="wind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6E0CF8-42CA-4F30-A73C-7DAD8A849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98B39D-FDCE-4386-8F0A-E5A73617B0D1}"/>
              </a:ext>
            </a:extLst>
          </p:cNvPr>
          <p:cNvSpPr/>
          <p:nvPr/>
        </p:nvSpPr>
        <p:spPr>
          <a:xfrm>
            <a:off x="116219" y="1683617"/>
            <a:ext cx="3596497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Un rapport d’examen</a:t>
            </a:r>
          </a:p>
          <a:p>
            <a:pPr>
              <a:lnSpc>
                <a:spcPct val="200000"/>
              </a:lnSpc>
            </a:pP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professionnel, complet,</a:t>
            </a:r>
          </a:p>
          <a:p>
            <a:pPr>
              <a:lnSpc>
                <a:spcPct val="20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et très facile à lire pour </a:t>
            </a:r>
          </a:p>
          <a:p>
            <a:pPr>
              <a:lnSpc>
                <a:spcPct val="20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le </a:t>
            </a: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médecin destinataire.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366534-780F-47B3-936E-10E22105504C}"/>
              </a:ext>
            </a:extLst>
          </p:cNvPr>
          <p:cNvSpPr/>
          <p:nvPr/>
        </p:nvSpPr>
        <p:spPr>
          <a:xfrm>
            <a:off x="9001157" y="1682927"/>
            <a:ext cx="2560039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Et entièrement</a:t>
            </a:r>
          </a:p>
          <a:p>
            <a:pPr>
              <a:lnSpc>
                <a:spcPct val="200000"/>
              </a:lnSpc>
            </a:pP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personnalisable</a:t>
            </a:r>
          </a:p>
          <a:p>
            <a:pPr>
              <a:lnSpc>
                <a:spcPct val="20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selon le souhait</a:t>
            </a:r>
          </a:p>
          <a:p>
            <a:pPr>
              <a:lnSpc>
                <a:spcPct val="200000"/>
              </a:lnSpc>
            </a:pP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du prescripteur.</a:t>
            </a:r>
          </a:p>
        </p:txBody>
      </p:sp>
    </p:spTree>
    <p:extLst>
      <p:ext uri="{BB962C8B-B14F-4D97-AF65-F5344CB8AC3E}">
        <p14:creationId xmlns:p14="http://schemas.microsoft.com/office/powerpoint/2010/main" val="36118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5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3776" y="1039104"/>
            <a:ext cx="416453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Réglages aisés de </a:t>
            </a: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l’en-tête du rapport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37546" y="2844908"/>
            <a:ext cx="287655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Export PDF automatique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totalement paramétrable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6118" y="4510609"/>
            <a:ext cx="2697598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Contenu du rapport</a:t>
            </a:r>
          </a:p>
          <a:p>
            <a:pPr>
              <a:lnSpc>
                <a:spcPct val="90000"/>
              </a:lnSpc>
            </a:pP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également configurable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6257677" y="4127679"/>
            <a:ext cx="238539" cy="38293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6702950" y="2928769"/>
            <a:ext cx="1834597" cy="10863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3848432" y="1416701"/>
            <a:ext cx="31805" cy="443904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2480" y="3783588"/>
            <a:ext cx="3086679" cy="646331"/>
          </a:xfrm>
          <a:prstGeom prst="rect">
            <a:avLst/>
          </a:prstGeom>
          <a:noFill/>
          <a:ln w="38100">
            <a:solidFill>
              <a:srgbClr val="C20E35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Spirométrie </a:t>
            </a: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paramétrable 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et e</a:t>
            </a: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ntièrement  sur mesure</a:t>
            </a:r>
          </a:p>
        </p:txBody>
      </p:sp>
    </p:spTree>
    <p:extLst>
      <p:ext uri="{BB962C8B-B14F-4D97-AF65-F5344CB8AC3E}">
        <p14:creationId xmlns:p14="http://schemas.microsoft.com/office/powerpoint/2010/main" val="8968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26"/>
            <a:ext cx="12192000" cy="66319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0766" y="2976886"/>
            <a:ext cx="400532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Choix de </a:t>
            </a: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vos indices de spirométrie</a:t>
            </a:r>
          </a:p>
          <a:p>
            <a:pPr>
              <a:lnSpc>
                <a:spcPct val="90000"/>
              </a:lnSpc>
            </a:pP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parmi une liste des plus exhaustives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4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4408" y="5019785"/>
            <a:ext cx="5638595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test de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Capacité Vitale Lente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 facile et rapide, </a:t>
            </a:r>
          </a:p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avec des instructions claires apparaissant à l’écran. </a:t>
            </a:r>
          </a:p>
        </p:txBody>
      </p:sp>
    </p:spTree>
    <p:extLst>
      <p:ext uri="{BB962C8B-B14F-4D97-AF65-F5344CB8AC3E}">
        <p14:creationId xmlns:p14="http://schemas.microsoft.com/office/powerpoint/2010/main" val="39953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6282" y="3165447"/>
            <a:ext cx="5239932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Une assistance est apportée à l’opérateur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avec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 signal visuel clair pour démarrer l’inspiration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0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915" y="4898863"/>
            <a:ext cx="6102246" cy="7694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l’expiration finale est représentée par une barre devant 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idéalement atteindre la zone grisée (valeurs théoriques)</a:t>
            </a:r>
            <a:r>
              <a:rPr lang="fr-FR" sz="2400" b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 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052008" y="5668304"/>
            <a:ext cx="2771483" cy="685361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CB9025-8D3E-4512-B5F1-97A9DA77D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AC3852-0A37-46D1-A017-A5B8862A6C68}"/>
              </a:ext>
            </a:extLst>
          </p:cNvPr>
          <p:cNvSpPr/>
          <p:nvPr/>
        </p:nvSpPr>
        <p:spPr>
          <a:xfrm>
            <a:off x="3052920" y="2578680"/>
            <a:ext cx="5745675" cy="7386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Sont immédiatement indiqués 2 éléments importants : </a:t>
            </a:r>
          </a:p>
          <a:p>
            <a:r>
              <a:rPr lang="fr-FR" sz="1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</a:t>
            </a:r>
            <a:r>
              <a:rPr lang="fr-FR" sz="14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% de la mesure Vs la théorique</a:t>
            </a:r>
            <a:r>
              <a:rPr lang="fr-FR" sz="1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attendue  (« </a:t>
            </a:r>
            <a:r>
              <a:rPr lang="fr-FR" sz="1400" b="1" i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%Mes.</a:t>
            </a:r>
            <a:r>
              <a:rPr lang="fr-FR" sz="1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 »)</a:t>
            </a:r>
          </a:p>
          <a:p>
            <a:r>
              <a:rPr lang="fr-FR" sz="1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</a:t>
            </a:r>
            <a:r>
              <a:rPr lang="fr-FR" sz="14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Qualité de la manœuvre </a:t>
            </a:r>
            <a:r>
              <a:rPr lang="fr-FR" sz="14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savoir si l’examen est correctement réalisé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0819A8F-FCCF-41B7-8C67-4C39FE09E599}"/>
              </a:ext>
            </a:extLst>
          </p:cNvPr>
          <p:cNvSpPr/>
          <p:nvPr/>
        </p:nvSpPr>
        <p:spPr>
          <a:xfrm>
            <a:off x="1097280" y="935507"/>
            <a:ext cx="426720" cy="3737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DDACFAD-99A8-4B83-8252-C8E5251BB50D}"/>
              </a:ext>
            </a:extLst>
          </p:cNvPr>
          <p:cNvSpPr/>
          <p:nvPr/>
        </p:nvSpPr>
        <p:spPr>
          <a:xfrm>
            <a:off x="1737360" y="935507"/>
            <a:ext cx="883920" cy="3737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623789A-D2A1-497F-89EE-DB7829E57BAB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415332" y="1309218"/>
            <a:ext cx="1637588" cy="163879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C67B104-AB1C-41EC-B21A-BEB2B7957F40}"/>
              </a:ext>
            </a:extLst>
          </p:cNvPr>
          <p:cNvCxnSpPr>
            <a:cxnSpLocks/>
          </p:cNvCxnSpPr>
          <p:nvPr/>
        </p:nvCxnSpPr>
        <p:spPr>
          <a:xfrm flipH="1" flipV="1">
            <a:off x="2234126" y="1309218"/>
            <a:ext cx="818794" cy="18962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8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7349" y="1293952"/>
            <a:ext cx="4086439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résultat de mesure de la CV(L) est </a:t>
            </a:r>
          </a:p>
          <a:p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comparée à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valeur théorique en %</a:t>
            </a:r>
            <a:endParaRPr lang="fr-FR" sz="28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202511" y="2001838"/>
            <a:ext cx="2384838" cy="812924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0060" y="977580"/>
            <a:ext cx="10612777" cy="49090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test de CVF </a:t>
            </a:r>
            <a:r>
              <a:rPr lang="fr-FR" sz="24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 moderne et parfaitement intuitif</a:t>
            </a:r>
          </a:p>
          <a:p>
            <a:pPr>
              <a:lnSpc>
                <a:spcPct val="200000"/>
              </a:lnSpc>
            </a:pPr>
            <a:endParaRPr lang="fr-FR" sz="6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</a:t>
            </a:r>
            <a:r>
              <a:rPr lang="fr-FR" sz="24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animation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ludique                               axe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Volume/Temps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         axe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Débit/Volume</a:t>
            </a:r>
          </a:p>
          <a:p>
            <a:pPr>
              <a:lnSpc>
                <a:spcPct val="200000"/>
              </a:lnSpc>
            </a:pPr>
            <a:endParaRPr lang="fr-FR" sz="200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fr-FR" sz="24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fr-FR" sz="230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fr-FR" sz="105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24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                                   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zones grisées correspondant aux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valeurs théoriques</a:t>
            </a:r>
            <a:endParaRPr lang="fr-FR" sz="32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701088" y="4031312"/>
            <a:ext cx="2132586" cy="1226488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7833674" y="3037400"/>
            <a:ext cx="1827161" cy="222040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70060" y="1288111"/>
            <a:ext cx="6624249" cy="4087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423447" y="2244549"/>
            <a:ext cx="2073897" cy="345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316720" y="5354304"/>
            <a:ext cx="5608948" cy="3394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087335" y="2244549"/>
            <a:ext cx="2171304" cy="345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46123" y="2246118"/>
            <a:ext cx="2171304" cy="345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8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E0253C-E6F1-4AE6-83B5-AF809A077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"/>
            <a:ext cx="12191999" cy="68579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C4B2D3-822D-4EC7-9E19-20374E6BD6A4}"/>
              </a:ext>
            </a:extLst>
          </p:cNvPr>
          <p:cNvSpPr/>
          <p:nvPr/>
        </p:nvSpPr>
        <p:spPr>
          <a:xfrm>
            <a:off x="2582945" y="1677710"/>
            <a:ext cx="4932281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Le souffle est </a:t>
            </a:r>
            <a:r>
              <a:rPr lang="fr-FR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tracé en temps réel </a:t>
            </a:r>
            <a:r>
              <a:rPr lang="fr-FR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sur les 2 axes</a:t>
            </a:r>
          </a:p>
          <a:p>
            <a:pPr algn="ctr"/>
            <a:r>
              <a:rPr lang="fr-FR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Tandis que </a:t>
            </a:r>
            <a:r>
              <a:rPr lang="fr-FR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l’expiration finale est chronométrée </a:t>
            </a:r>
          </a:p>
          <a:p>
            <a:pPr algn="ctr"/>
            <a:r>
              <a:rPr lang="fr-FR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(de 0 à 6 s. en rouge puis </a:t>
            </a:r>
            <a:r>
              <a:rPr lang="fr-FR" b="1" cap="none" spc="0" dirty="0">
                <a:ln w="3175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&gt;6 s. en vert =&gt; objectif</a:t>
            </a:r>
            <a:r>
              <a:rPr lang="fr-FR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  <a:endParaRPr lang="fr-FR" sz="24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8F4E919-0C25-4006-81A8-B7A4A1478479}"/>
              </a:ext>
            </a:extLst>
          </p:cNvPr>
          <p:cNvCxnSpPr>
            <a:cxnSpLocks/>
          </p:cNvCxnSpPr>
          <p:nvPr/>
        </p:nvCxnSpPr>
        <p:spPr>
          <a:xfrm>
            <a:off x="6095999" y="2622136"/>
            <a:ext cx="436776" cy="2100693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40C9770-7912-46FF-BE01-BAF640DCC1E5}"/>
              </a:ext>
            </a:extLst>
          </p:cNvPr>
          <p:cNvCxnSpPr>
            <a:cxnSpLocks/>
          </p:cNvCxnSpPr>
          <p:nvPr/>
        </p:nvCxnSpPr>
        <p:spPr>
          <a:xfrm>
            <a:off x="6095999" y="2622136"/>
            <a:ext cx="3783292" cy="444931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1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5" name="wind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5B6E73-2D3C-4B37-9DAF-E7E34DD5F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" y="0"/>
            <a:ext cx="121856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495EF6C-1485-46E1-8302-ADE0D79422EE}"/>
              </a:ext>
            </a:extLst>
          </p:cNvPr>
          <p:cNvSpPr/>
          <p:nvPr/>
        </p:nvSpPr>
        <p:spPr>
          <a:xfrm>
            <a:off x="3220665" y="1300354"/>
            <a:ext cx="4830898" cy="4924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1. </a:t>
            </a:r>
            <a:r>
              <a:rPr lang="fr-FR" sz="13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% mesure Vs théorique</a:t>
            </a:r>
            <a:r>
              <a:rPr lang="fr-FR" sz="13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(</a:t>
            </a:r>
            <a:r>
              <a:rPr lang="fr-FR" sz="1300" b="1" i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%Mes.)</a:t>
            </a:r>
            <a:r>
              <a:rPr lang="fr-FR" sz="13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pour VEMS, CVF, DEP, DEM25-75 </a:t>
            </a:r>
          </a:p>
          <a:p>
            <a:r>
              <a:rPr lang="fr-FR" sz="13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</a:t>
            </a:r>
            <a:r>
              <a:rPr lang="fr-FR" sz="13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Qualité de la manœuvre </a:t>
            </a:r>
            <a:r>
              <a:rPr lang="fr-FR" sz="13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savoir si l’examen a été bien réalisé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3906680-551A-4DDD-84D6-4729F08232C9}"/>
              </a:ext>
            </a:extLst>
          </p:cNvPr>
          <p:cNvSpPr/>
          <p:nvPr/>
        </p:nvSpPr>
        <p:spPr>
          <a:xfrm>
            <a:off x="1116134" y="935507"/>
            <a:ext cx="354448" cy="3737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E23A2C5-C1FE-4BF6-9F7F-72959B98BBC8}"/>
              </a:ext>
            </a:extLst>
          </p:cNvPr>
          <p:cNvSpPr/>
          <p:nvPr/>
        </p:nvSpPr>
        <p:spPr>
          <a:xfrm>
            <a:off x="2529209" y="1792797"/>
            <a:ext cx="1382913" cy="50741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4D3BA4-209C-49CE-B3EC-A7B4BF0AB757}"/>
              </a:ext>
            </a:extLst>
          </p:cNvPr>
          <p:cNvSpPr/>
          <p:nvPr/>
        </p:nvSpPr>
        <p:spPr>
          <a:xfrm>
            <a:off x="1762104" y="935507"/>
            <a:ext cx="354448" cy="3737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096E80C-43FF-473C-B9E3-59263C0A79C2}"/>
              </a:ext>
            </a:extLst>
          </p:cNvPr>
          <p:cNvSpPr/>
          <p:nvPr/>
        </p:nvSpPr>
        <p:spPr>
          <a:xfrm>
            <a:off x="2378491" y="935507"/>
            <a:ext cx="354448" cy="3737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04A4876-F3F3-4A95-8013-D35B104DFE9F}"/>
              </a:ext>
            </a:extLst>
          </p:cNvPr>
          <p:cNvSpPr/>
          <p:nvPr/>
        </p:nvSpPr>
        <p:spPr>
          <a:xfrm>
            <a:off x="3167248" y="928337"/>
            <a:ext cx="354448" cy="3737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1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5" name="wind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307</Words>
  <Application>Microsoft Office PowerPoint</Application>
  <PresentationFormat>Grand écran</PresentationFormat>
  <Paragraphs>53</Paragraphs>
  <Slides>16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Image</vt:lpstr>
      <vt:lpstr>Spiromètre connecté &amp; 100% informatisé   par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Audiomètre 100% informatisé PC : PDD-401®</dc:title>
  <dc:creator>François KETTIN</dc:creator>
  <cp:lastModifiedBy>François KETTIN</cp:lastModifiedBy>
  <cp:revision>37</cp:revision>
  <dcterms:created xsi:type="dcterms:W3CDTF">2016-05-25T09:22:28Z</dcterms:created>
  <dcterms:modified xsi:type="dcterms:W3CDTF">2017-11-06T12:49:42Z</dcterms:modified>
</cp:coreProperties>
</file>